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</p:sldIdLst>
  <p:sldSz cx="9144000" cy="6858000" type="screen4x3"/>
  <p:notesSz cx="7053263" cy="93091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44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41" autoAdjust="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esktop\TRANSPARENCIA\11%20NOV%202022\INGRESOS%20PARA%20GRAFICA%20202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INGRESOS TOTALES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spPr>
            <a:gradFill flip="none" rotWithShape="1">
              <a:gsLst>
                <a:gs pos="0">
                  <a:srgbClr val="0070C0"/>
                </a:gs>
                <a:gs pos="100000">
                  <a:srgbClr val="FF8200"/>
                </a:gs>
              </a:gsLst>
              <a:lin ang="5400000" scaled="0"/>
              <a:tileRect/>
            </a:gradFill>
            <a:ln>
              <a:solidFill>
                <a:schemeClr val="tx1"/>
              </a:solidFill>
            </a:ln>
          </c:spPr>
          <c:dLbls>
            <c:dLbl>
              <c:idx val="0"/>
              <c:layout>
                <c:manualLayout>
                  <c:x val="-0.25257824576418808"/>
                  <c:y val="-0.1035257778375502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600"/>
                  </a:pPr>
                  <a:endParaRPr lang="es-MX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114690274468817"/>
                      <c:h val="0.1910667333259267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9AA8-443D-8F27-7277AEFB25DD}"/>
                </c:ext>
              </c:extLst>
            </c:dLbl>
            <c:dLbl>
              <c:idx val="1"/>
              <c:layout>
                <c:manualLayout>
                  <c:x val="0.2591186713136126"/>
                  <c:y val="0.12673859824541914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858331241659019"/>
                      <c:h val="0.1794790832207727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AA8-443D-8F27-7277AEFB25D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es-MX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numRef>
              <c:f>Hoja1!$B$3:$C$3</c:f>
              <c:numCache>
                <c:formatCode>mmm\-yy</c:formatCode>
                <c:ptCount val="2"/>
                <c:pt idx="0">
                  <c:v>44866</c:v>
                </c:pt>
                <c:pt idx="1">
                  <c:v>44501</c:v>
                </c:pt>
              </c:numCache>
            </c:numRef>
          </c:cat>
          <c:val>
            <c:numRef>
              <c:f>Hoja1!$B$16:$C$16</c:f>
              <c:numCache>
                <c:formatCode>#,##0.00_);\-#,##0.00;"&lt;Default Format&gt;"</c:formatCode>
                <c:ptCount val="2"/>
                <c:pt idx="0">
                  <c:v>59385824.060000002</c:v>
                </c:pt>
                <c:pt idx="1">
                  <c:v>55941039.260000005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AA8-443D-8F27-7277AEFB25DD}"/>
            </c:ext>
          </c:extLst>
        </c:ser>
        <c:ser>
          <c:idx val="1"/>
          <c:order val="1"/>
          <c:tx>
            <c:strRef>
              <c:f>Hoja1!$B$3</c:f>
              <c:strCache>
                <c:ptCount val="1"/>
                <c:pt idx="0">
                  <c:v>nov-22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val>
            <c:numRef>
              <c:f>Hoja1!$B$16</c:f>
              <c:numCache>
                <c:formatCode>#,##0.00_);\-#,##0.00;"&lt;Default Format&gt;"</c:formatCode>
                <c:ptCount val="1"/>
                <c:pt idx="0">
                  <c:v>59385824.060000002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AA8-443D-8F27-7277AEFB25DD}"/>
            </c:ext>
          </c:extLst>
        </c:ser>
        <c:ser>
          <c:idx val="2"/>
          <c:order val="2"/>
          <c:tx>
            <c:strRef>
              <c:f>Hoja1!$C$3</c:f>
              <c:strCache>
                <c:ptCount val="1"/>
                <c:pt idx="0">
                  <c:v>nov-21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val>
            <c:numRef>
              <c:f>Hoja1!$C$16</c:f>
              <c:numCache>
                <c:formatCode>#,##0.00_);\-#,##0.00;"&lt;Default Format&gt;"</c:formatCode>
                <c:ptCount val="1"/>
                <c:pt idx="0">
                  <c:v>55941039.260000005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AA8-443D-8F27-7277AEFB25DD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ln>
      <a:gradFill>
        <a:gsLst>
          <a:gs pos="0">
            <a:schemeClr val="accent1">
              <a:tint val="66000"/>
              <a:satMod val="160000"/>
            </a:schemeClr>
          </a:gs>
          <a:gs pos="50000">
            <a:schemeClr val="accent1">
              <a:tint val="44500"/>
              <a:satMod val="160000"/>
            </a:schemeClr>
          </a:gs>
          <a:gs pos="100000">
            <a:schemeClr val="accent1">
              <a:tint val="23500"/>
              <a:satMod val="160000"/>
            </a:schemeClr>
          </a:gs>
        </a:gsLst>
        <a:lin ang="5400000" scaled="0"/>
      </a:gradFill>
    </a:ln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19/12/2022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19/12/2022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19/12/2022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19/12/2022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19/12/2022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19/12/2022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19/12/2022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19/12/2022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19/12/2022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19/12/2022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19/12/2022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A24E922-9E84-45B6-9D8B-EBA73B255098}" type="datetimeFigureOut">
              <a:rPr lang="es-ES" smtClean="0"/>
              <a:pPr/>
              <a:t>19/12/2022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5" Type="http://schemas.openxmlformats.org/officeDocument/2006/relationships/chart" Target="../charts/char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body" idx="1"/>
          </p:nvPr>
        </p:nvSpPr>
        <p:spPr>
          <a:xfrm>
            <a:off x="660214" y="1556792"/>
            <a:ext cx="7772400" cy="66503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s-ES" sz="2800" b="1" dirty="0" smtClean="0">
                <a:solidFill>
                  <a:srgbClr val="D3440B"/>
                </a:solidFill>
              </a:rPr>
              <a:t> INGRESOS TOTALES</a:t>
            </a:r>
            <a:endParaRPr lang="es-ES" sz="2800" b="1" dirty="0">
              <a:solidFill>
                <a:srgbClr val="D3440B"/>
              </a:solidFill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8302904"/>
              </p:ext>
            </p:extLst>
          </p:nvPr>
        </p:nvGraphicFramePr>
        <p:xfrm>
          <a:off x="539552" y="3356992"/>
          <a:ext cx="8208912" cy="2414395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680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1096">
                <a:tc>
                  <a:txBody>
                    <a:bodyPr/>
                    <a:lstStyle/>
                    <a:p>
                      <a:pPr algn="ctr" fontAlgn="b"/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2022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2021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096"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u="none" strike="noStrike" dirty="0" smtClean="0"/>
                        <a:t>INGRESOS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NOVIEMBRE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0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NOVIEMBRE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09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 smtClean="0"/>
                        <a:t>IMPUESTOS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$5,982,213.21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$8,677,929.66</a:t>
                      </a:r>
                      <a:endParaRPr kumimoji="0" lang="es-E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109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 smtClean="0"/>
                        <a:t>DERECHOS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$10,749,602.69</a:t>
                      </a:r>
                      <a:endParaRPr kumimoji="0" lang="es-E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$5,226,250.37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109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 smtClean="0"/>
                        <a:t>PRODUCTOS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$669,456.89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$293,126.96</a:t>
                      </a:r>
                      <a:endParaRPr kumimoji="0" lang="es-E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109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 smtClean="0"/>
                        <a:t>APROVECHAMIENTOS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$370,140.51</a:t>
                      </a:r>
                      <a:endParaRPr kumimoji="0" lang="es-E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$46,246.91</a:t>
                      </a:r>
                      <a:endParaRPr kumimoji="0" lang="es-E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1096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s-ES" sz="18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PARTICIPACIONES</a:t>
                      </a:r>
                      <a:endParaRPr kumimoji="0" lang="es-ES" sz="18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>
                          <a:effectLst/>
                        </a:rPr>
                        <a:t>$41,614,410.76</a:t>
                      </a:r>
                      <a:endParaRPr lang="es-MX" sz="1600" dirty="0">
                        <a:effectLst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>
                          <a:effectLst/>
                        </a:rPr>
                        <a:t>$41,697,485.36</a:t>
                      </a:r>
                      <a:endParaRPr lang="es-MX" sz="1600" dirty="0">
                        <a:effectLst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9315"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1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$59,385,824.06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1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$55,941,485.36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74075"/>
          <a:stretch/>
        </p:blipFill>
        <p:spPr>
          <a:xfrm>
            <a:off x="467544" y="188640"/>
            <a:ext cx="1008112" cy="1251156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658" t="1100" b="34912"/>
          <a:stretch/>
        </p:blipFill>
        <p:spPr>
          <a:xfrm>
            <a:off x="7020272" y="237324"/>
            <a:ext cx="1296144" cy="126097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805"/>
          <a:stretch/>
        </p:blipFill>
        <p:spPr>
          <a:xfrm>
            <a:off x="6748276" y="1412776"/>
            <a:ext cx="1784164" cy="504056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323528" y="6381328"/>
            <a:ext cx="91084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>
                <a:latin typeface="Arial" panose="020B0604020202020204" pitchFamily="34" charset="0"/>
              </a:rPr>
              <a:t>Elaboró: C.P. Kevin Abigael Tamez Esparza      Cargo: Encargado de Contabilidad</a:t>
            </a:r>
            <a:endParaRPr lang="es-MX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2 Subtítulo"/>
          <p:cNvSpPr>
            <a:spLocks noGrp="1"/>
          </p:cNvSpPr>
          <p:nvPr>
            <p:ph type="body" idx="1"/>
          </p:nvPr>
        </p:nvSpPr>
        <p:spPr>
          <a:xfrm>
            <a:off x="539552" y="1700808"/>
            <a:ext cx="7772400" cy="66503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s-ES" sz="2800" b="1" dirty="0" smtClean="0">
                <a:solidFill>
                  <a:srgbClr val="D3440B"/>
                </a:solidFill>
              </a:rPr>
              <a:t> COMPARATIVO</a:t>
            </a:r>
            <a:endParaRPr lang="es-ES" sz="2800" b="1" dirty="0">
              <a:solidFill>
                <a:srgbClr val="D3440B"/>
              </a:solidFill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74075"/>
          <a:stretch/>
        </p:blipFill>
        <p:spPr>
          <a:xfrm>
            <a:off x="467544" y="305636"/>
            <a:ext cx="1008112" cy="1251156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658" t="1100" b="34912"/>
          <a:stretch/>
        </p:blipFill>
        <p:spPr>
          <a:xfrm>
            <a:off x="7020272" y="237324"/>
            <a:ext cx="1296144" cy="1260970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805"/>
          <a:stretch/>
        </p:blipFill>
        <p:spPr>
          <a:xfrm>
            <a:off x="6748276" y="1412776"/>
            <a:ext cx="1784164" cy="504056"/>
          </a:xfrm>
          <a:prstGeom prst="rect">
            <a:avLst/>
          </a:prstGeom>
        </p:spPr>
      </p:pic>
      <p:graphicFrame>
        <p:nvGraphicFramePr>
          <p:cNvPr id="12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4862003"/>
              </p:ext>
            </p:extLst>
          </p:nvPr>
        </p:nvGraphicFramePr>
        <p:xfrm>
          <a:off x="1835696" y="2564904"/>
          <a:ext cx="5832648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Rectángulo 8"/>
          <p:cNvSpPr/>
          <p:nvPr/>
        </p:nvSpPr>
        <p:spPr>
          <a:xfrm>
            <a:off x="323528" y="6381328"/>
            <a:ext cx="91084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>
                <a:latin typeface="Arial" panose="020B0604020202020204" pitchFamily="34" charset="0"/>
              </a:rPr>
              <a:t>Elaboró: C.P. Kevin Abigael Tamez Esparza      Cargo: Encargado de Contabilidad</a:t>
            </a:r>
            <a:endParaRPr lang="es-MX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2753</TotalTime>
  <Words>77</Words>
  <Application>Microsoft Office PowerPoint</Application>
  <PresentationFormat>Presentación en pantalla (4:3)</PresentationFormat>
  <Paragraphs>29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9" baseType="lpstr">
      <vt:lpstr>Arial</vt:lpstr>
      <vt:lpstr>Franklin Gothic Book</vt:lpstr>
      <vt:lpstr>MS Sans Serif</vt:lpstr>
      <vt:lpstr>Perpetua</vt:lpstr>
      <vt:lpstr>Wingdings</vt:lpstr>
      <vt:lpstr>Wingdings 2</vt:lpstr>
      <vt:lpstr>Equidad</vt:lpstr>
      <vt:lpstr>Presentación de PowerPoint</vt:lpstr>
      <vt:lpstr>Presentación de PowerPoint</vt:lpstr>
    </vt:vector>
  </TitlesOfParts>
  <Company>Windows XP Titan Ultimate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DIRECCION DE INGRESOS</dc:title>
  <dc:creator>Admin</dc:creator>
  <cp:lastModifiedBy>ItzelGST</cp:lastModifiedBy>
  <cp:revision>153</cp:revision>
  <cp:lastPrinted>2014-06-11T16:34:47Z</cp:lastPrinted>
  <dcterms:created xsi:type="dcterms:W3CDTF">2014-03-15T02:33:31Z</dcterms:created>
  <dcterms:modified xsi:type="dcterms:W3CDTF">2022-12-19T16:10:26Z</dcterms:modified>
</cp:coreProperties>
</file>